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0"/>
  </p:notesMasterIdLst>
  <p:sldIdLst>
    <p:sldId id="256" r:id="rId2"/>
    <p:sldId id="278" r:id="rId3"/>
    <p:sldId id="261" r:id="rId4"/>
    <p:sldId id="271" r:id="rId5"/>
    <p:sldId id="262" r:id="rId6"/>
    <p:sldId id="272" r:id="rId7"/>
    <p:sldId id="274" r:id="rId8"/>
    <p:sldId id="273" r:id="rId9"/>
    <p:sldId id="275" r:id="rId10"/>
    <p:sldId id="269" r:id="rId11"/>
    <p:sldId id="270" r:id="rId12"/>
    <p:sldId id="267" r:id="rId13"/>
    <p:sldId id="265" r:id="rId14"/>
    <p:sldId id="268" r:id="rId15"/>
    <p:sldId id="266" r:id="rId16"/>
    <p:sldId id="263" r:id="rId17"/>
    <p:sldId id="264" r:id="rId18"/>
    <p:sldId id="279" r:id="rId19"/>
  </p:sldIdLst>
  <p:sldSz cx="12192000" cy="6858000"/>
  <p:notesSz cx="6858000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3E0"/>
    <a:srgbClr val="C93FB9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76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BEC63-7B29-4E9F-8C25-54570E288525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763C6-7213-40FF-9F1A-61E67E996F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42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782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909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411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93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714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497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716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724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379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3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8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89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87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55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514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946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726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63C6-7213-40FF-9F1A-61E67E996FD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14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June 13,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281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June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June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1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June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4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June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8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June 13,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June 13,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5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June 13,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41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June 13,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0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June 13,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1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June 13,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0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June 13,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85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stolentraining.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eiße Struktur">
            <a:extLst>
              <a:ext uri="{FF2B5EF4-FFF2-40B4-BE49-F238E27FC236}">
                <a16:creationId xmlns:a16="http://schemas.microsoft.com/office/drawing/2014/main" id="{AE11F64D-D860-E051-CE5A-6DDE61FDD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r="19357" b="1"/>
          <a:stretch/>
        </p:blipFill>
        <p:spPr>
          <a:xfrm>
            <a:off x="344023" y="549275"/>
            <a:ext cx="6255407" cy="5759450"/>
          </a:xfrm>
          <a:custGeom>
            <a:avLst/>
            <a:gdLst/>
            <a:ahLst/>
            <a:cxnLst/>
            <a:rect l="l" t="t" r="r" b="b"/>
            <a:pathLst>
              <a:path w="6098400" h="6858000">
                <a:moveTo>
                  <a:pt x="0" y="0"/>
                </a:moveTo>
                <a:lnTo>
                  <a:pt x="6098400" y="0"/>
                </a:lnTo>
                <a:lnTo>
                  <a:pt x="6098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804559-37A6-42F7-6655-7761B75DE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163" y="549275"/>
            <a:ext cx="6311910" cy="2986234"/>
          </a:xfrm>
        </p:spPr>
        <p:txBody>
          <a:bodyPr anchor="b">
            <a:normAutofit/>
          </a:bodyPr>
          <a:lstStyle/>
          <a:p>
            <a:r>
              <a:rPr lang="de-DE" dirty="0"/>
              <a:t>Aufgaben im Vorstand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C26DD9-F26C-4B95-C5E3-2B23188E8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3789509"/>
            <a:ext cx="5437187" cy="226521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alpha val="60000"/>
                  </a:schemeClr>
                </a:solidFill>
              </a:rPr>
              <a:t>Welche Aufgaben sind das überhaupt?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423ED1C-5B37-D7BD-F815-268548ECC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0" b="97313" l="1761" r="96552">
                        <a14:foregroundMark x1="3155" y1="2250" x2="46222" y2="2625"/>
                        <a14:foregroundMark x1="46222" y1="2625" x2="87748" y2="1500"/>
                        <a14:foregroundMark x1="5649" y1="6688" x2="96698" y2="6688"/>
                        <a14:foregroundMark x1="5356" y1="11625" x2="91343" y2="9000"/>
                        <a14:foregroundMark x1="5356" y1="14688" x2="30081" y2="14688"/>
                        <a14:foregroundMark x1="30081" y1="14688" x2="90682" y2="14313"/>
                        <a14:foregroundMark x1="90682" y1="14313" x2="30081" y2="21625"/>
                        <a14:foregroundMark x1="30081" y1="21625" x2="70360" y2="25813"/>
                        <a14:foregroundMark x1="70360" y1="25813" x2="30007" y2="37313"/>
                        <a14:foregroundMark x1="30007" y1="37313" x2="53778" y2="40188"/>
                        <a14:foregroundMark x1="53778" y1="40188" x2="32355" y2="54688"/>
                        <a14:foregroundMark x1="32355" y1="54688" x2="73955" y2="59062"/>
                        <a14:foregroundMark x1="73955" y1="59062" x2="52678" y2="69875"/>
                        <a14:foregroundMark x1="52678" y1="69875" x2="46955" y2="75563"/>
                        <a14:foregroundMark x1="1981" y1="1500" x2="2861" y2="51250"/>
                        <a14:foregroundMark x1="5503" y1="5563" x2="5503" y2="68813"/>
                        <a14:foregroundMark x1="1834" y1="53000" x2="5943" y2="72938"/>
                        <a14:foregroundMark x1="5943" y1="72938" x2="9758" y2="80563"/>
                        <a14:foregroundMark x1="9758" y1="80563" x2="13280" y2="83000"/>
                        <a14:foregroundMark x1="9538" y1="69125" x2="23111" y2="88938"/>
                        <a14:foregroundMark x1="23111" y1="88938" x2="45194" y2="95250"/>
                        <a14:foregroundMark x1="45194" y1="95250" x2="47836" y2="95313"/>
                        <a14:foregroundMark x1="6750" y1="50625" x2="12913" y2="76688"/>
                        <a14:foregroundMark x1="12913" y1="76688" x2="18562" y2="86188"/>
                        <a14:foregroundMark x1="8070" y1="66188" x2="9685" y2="76438"/>
                        <a14:foregroundMark x1="9685" y1="76438" x2="13720" y2="80000"/>
                        <a14:foregroundMark x1="7924" y1="64313" x2="10565" y2="66688"/>
                        <a14:foregroundMark x1="11592" y1="63625" x2="3448" y2="64688"/>
                        <a14:foregroundMark x1="34336" y1="58062" x2="53191" y2="50250"/>
                        <a14:foregroundMark x1="53191" y1="50250" x2="31621" y2="56313"/>
                        <a14:foregroundMark x1="31621" y1="56313" x2="70653" y2="56688"/>
                        <a14:foregroundMark x1="70653" y1="56688" x2="45781" y2="65813"/>
                        <a14:foregroundMark x1="45781" y1="65813" x2="61335" y2="71125"/>
                        <a14:foregroundMark x1="61335" y1="71125" x2="36244" y2="77625"/>
                        <a14:foregroundMark x1="36244" y1="77625" x2="47102" y2="79063"/>
                        <a14:foregroundMark x1="47102" y1="79063" x2="60895" y2="79063"/>
                        <a14:foregroundMark x1="60895" y1="79063" x2="63610" y2="79750"/>
                        <a14:foregroundMark x1="48276" y1="50000" x2="67058" y2="57563"/>
                        <a14:foregroundMark x1="67058" y1="57563" x2="68599" y2="59125"/>
                        <a14:foregroundMark x1="45488" y1="50125" x2="70066" y2="61875"/>
                        <a14:foregroundMark x1="70066" y1="61875" x2="73221" y2="64563"/>
                        <a14:foregroundMark x1="59428" y1="57438" x2="61629" y2="71625"/>
                        <a14:foregroundMark x1="46368" y1="57563" x2="30594" y2="69938"/>
                        <a14:foregroundMark x1="30594" y1="69938" x2="29714" y2="73000"/>
                        <a14:foregroundMark x1="36684" y1="55437" x2="32575" y2="69375"/>
                        <a14:foregroundMark x1="46075" y1="57438" x2="32575" y2="65188"/>
                        <a14:foregroundMark x1="32575" y1="65188" x2="32135" y2="66188"/>
                        <a14:foregroundMark x1="35510" y1="56813" x2="31548" y2="65250"/>
                        <a14:foregroundMark x1="31548" y1="65250" x2="31475" y2="66063"/>
                        <a14:foregroundMark x1="31988" y1="68813" x2="39912" y2="79500"/>
                        <a14:foregroundMark x1="39912" y1="79500" x2="55906" y2="80875"/>
                        <a14:foregroundMark x1="55906" y1="80875" x2="69846" y2="67188"/>
                        <a14:foregroundMark x1="42333" y1="65438" x2="51284" y2="61375"/>
                        <a14:foregroundMark x1="51284" y1="61375" x2="55833" y2="66063"/>
                        <a14:foregroundMark x1="52311" y1="61125" x2="41306" y2="63375"/>
                        <a14:foregroundMark x1="41306" y1="63375" x2="41159" y2="64063"/>
                        <a14:foregroundMark x1="31034" y1="70375" x2="36170" y2="77938"/>
                        <a14:foregroundMark x1="36170" y1="77938" x2="37271" y2="78438"/>
                        <a14:foregroundMark x1="40572" y1="80000" x2="51871" y2="80750"/>
                        <a14:foregroundMark x1="65811" y1="71875" x2="59428" y2="79750"/>
                        <a14:foregroundMark x1="59428" y1="79750" x2="59281" y2="80250"/>
                        <a14:foregroundMark x1="8951" y1="5563" x2="27219" y2="5063"/>
                        <a14:foregroundMark x1="27219" y1="5063" x2="27219" y2="5063"/>
                        <a14:foregroundMark x1="35950" y1="5438" x2="79017" y2="5563"/>
                        <a14:foregroundMark x1="34189" y1="6188" x2="30007" y2="4813"/>
                        <a14:foregroundMark x1="85987" y1="3938" x2="93103" y2="4938"/>
                        <a14:foregroundMark x1="37124" y1="3688" x2="34043" y2="6313"/>
                        <a14:foregroundMark x1="93103" y1="52125" x2="92223" y2="55563"/>
                        <a14:foregroundMark x1="93837" y1="59500" x2="92957" y2="59250"/>
                        <a14:foregroundMark x1="93544" y1="65813" x2="90756" y2="74313"/>
                        <a14:foregroundMark x1="90756" y1="74313" x2="82318" y2="85813"/>
                        <a14:foregroundMark x1="82318" y1="85813" x2="55246" y2="97188"/>
                        <a14:foregroundMark x1="55246" y1="97188" x2="50990" y2="97313"/>
                        <a14:foregroundMark x1="96112" y1="56688" x2="87087" y2="74500"/>
                        <a14:foregroundMark x1="87087" y1="74500" x2="86867" y2="75438"/>
                        <a14:foregroundMark x1="65517" y1="91500" x2="41012" y2="94688"/>
                        <a14:foregroundMark x1="60602" y1="92875" x2="48423" y2="95188"/>
                        <a14:foregroundMark x1="41012" y1="93375" x2="28467" y2="90625"/>
                        <a14:foregroundMark x1="28467" y1="90625" x2="28100" y2="90250"/>
                        <a14:foregroundMark x1="27953" y1="88813" x2="36390" y2="90625"/>
                        <a14:backgroundMark x1="7777" y1="89625" x2="7777" y2="89625"/>
                        <a14:backgroundMark x1="6750" y1="87563" x2="15774" y2="94438"/>
                        <a14:backgroundMark x1="15774" y1="94438" x2="17388" y2="94813"/>
                        <a14:backgroundMark x1="6603" y1="87938" x2="12032" y2="97250"/>
                        <a14:backgroundMark x1="12032" y1="97250" x2="13133" y2="97438"/>
                        <a14:backgroundMark x1="5796" y1="90500" x2="13866" y2="98063"/>
                        <a14:backgroundMark x1="13866" y1="98063" x2="17975" y2="98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53" y="512700"/>
            <a:ext cx="4927222" cy="5779732"/>
          </a:xfrm>
          <a:custGeom>
            <a:avLst/>
            <a:gdLst/>
            <a:ahLst/>
            <a:cxnLst/>
            <a:rect l="l" t="t" r="r" b="b"/>
            <a:pathLst>
              <a:path w="6922273" h="4225290">
                <a:moveTo>
                  <a:pt x="0" y="0"/>
                </a:moveTo>
                <a:lnTo>
                  <a:pt x="6922273" y="0"/>
                </a:lnTo>
                <a:lnTo>
                  <a:pt x="6922273" y="4225290"/>
                </a:lnTo>
                <a:lnTo>
                  <a:pt x="0" y="422529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26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 Abteilungsleiter Gewehr (incl. Blasrohr)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72844"/>
            <a:ext cx="11090274" cy="5479085"/>
          </a:xfrm>
        </p:spPr>
        <p:txBody>
          <a:bodyPr>
            <a:normAutofit fontScale="92500" lnSpcReduction="10000"/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10m- und 50m-Bahn incl. Dort befindlichen Gerätschaften (z.B. Kompressor, elektronische Bahnen): 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in Ordnung halten, Mängel in ggf. eigenem </a:t>
            </a:r>
            <a:r>
              <a:rPr lang="de-DE" sz="1600" dirty="0" err="1">
                <a:solidFill>
                  <a:srgbClr val="FFFFFF"/>
                </a:solidFill>
              </a:rPr>
              <a:t>ArbDienst</a:t>
            </a:r>
            <a:r>
              <a:rPr lang="de-DE" sz="1600" dirty="0">
                <a:solidFill>
                  <a:srgbClr val="FFFFFF"/>
                </a:solidFill>
              </a:rPr>
              <a:t> beseitigen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Einhaltung von Sicherheit und Sport- und </a:t>
            </a:r>
            <a:r>
              <a:rPr lang="de-DE" sz="1600" dirty="0" err="1">
                <a:solidFill>
                  <a:srgbClr val="FFFFFF"/>
                </a:solidFill>
              </a:rPr>
              <a:t>Schießstandsordnung</a:t>
            </a:r>
            <a:r>
              <a:rPr lang="de-DE" sz="1600" dirty="0">
                <a:solidFill>
                  <a:srgbClr val="FFFFFF"/>
                </a:solidFill>
              </a:rPr>
              <a:t>: d.h. auch Aufsichtskalender führen und betreuen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Vereinsmeisterschaft: in Abstimmung mit Sportleiter und den </a:t>
            </a:r>
            <a:r>
              <a:rPr lang="de-DE" sz="1600" dirty="0" err="1">
                <a:solidFill>
                  <a:srgbClr val="FFFFFF"/>
                </a:solidFill>
              </a:rPr>
              <a:t>AbtLeitern</a:t>
            </a:r>
            <a:r>
              <a:rPr lang="de-DE" sz="1600" dirty="0">
                <a:solidFill>
                  <a:srgbClr val="FFFFFF"/>
                </a:solidFill>
              </a:rPr>
              <a:t> organisieren, umsetzen und Ergebnisse melden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Vereinsinternes Training organisieren: Monatswertung (Papier und elektronisch), 100-Schuss-Wertung (quartalsweise), </a:t>
            </a:r>
            <a:r>
              <a:rPr lang="de-DE" sz="1600" dirty="0">
                <a:solidFill>
                  <a:srgbClr val="FFFFFF"/>
                </a:solidFill>
                <a:hlinkClick r:id="rId3"/>
              </a:rPr>
              <a:t>www.Pistolentraining.de</a:t>
            </a:r>
            <a:r>
              <a:rPr lang="de-DE" sz="1600" dirty="0">
                <a:solidFill>
                  <a:srgbClr val="FFFFFF"/>
                </a:solidFill>
              </a:rPr>
              <a:t>, Blasrohr-Möglichkeiten einführen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Sommerferienprogramm gemeinsam mit Abteilungsleiter Bogen, Jugendleiter und Sportleiter</a:t>
            </a:r>
          </a:p>
          <a:p>
            <a:r>
              <a:rPr lang="de-DE" sz="1600" dirty="0">
                <a:solidFill>
                  <a:srgbClr val="FFFFFF"/>
                </a:solidFill>
              </a:rPr>
              <a:t>Waffenwart für Waffen in Tresoren der 10m- und 50m-Bahn (auch zugehörige Vereins-WBK verwalten)</a:t>
            </a:r>
          </a:p>
          <a:p>
            <a:r>
              <a:rPr lang="de-DE" sz="1600" dirty="0">
                <a:solidFill>
                  <a:srgbClr val="FFFFFF"/>
                </a:solidFill>
              </a:rPr>
              <a:t>Gewehr- und </a:t>
            </a:r>
            <a:r>
              <a:rPr lang="de-DE" sz="1600" dirty="0" err="1">
                <a:solidFill>
                  <a:srgbClr val="FFFFFF"/>
                </a:solidFill>
              </a:rPr>
              <a:t>Monitionsausgabe</a:t>
            </a:r>
            <a:r>
              <a:rPr lang="de-DE" sz="1600" dirty="0">
                <a:solidFill>
                  <a:srgbClr val="FFFFFF"/>
                </a:solidFill>
              </a:rPr>
              <a:t> incl. Führen von Kassen- und </a:t>
            </a:r>
            <a:r>
              <a:rPr lang="de-DE" sz="1600" dirty="0" err="1">
                <a:solidFill>
                  <a:srgbClr val="FFFFFF"/>
                </a:solidFill>
              </a:rPr>
              <a:t>Monitionsbuch</a:t>
            </a:r>
            <a:endParaRPr lang="de-DE" sz="1600" dirty="0">
              <a:solidFill>
                <a:srgbClr val="FFFFFF"/>
              </a:solidFill>
            </a:endParaRPr>
          </a:p>
          <a:p>
            <a:r>
              <a:rPr lang="de-DE" sz="1600" dirty="0">
                <a:solidFill>
                  <a:srgbClr val="FFFFFF"/>
                </a:solidFill>
              </a:rPr>
              <a:t>Scheiben- und </a:t>
            </a:r>
            <a:r>
              <a:rPr lang="de-DE" sz="1600" dirty="0" err="1">
                <a:solidFill>
                  <a:srgbClr val="FFFFFF"/>
                </a:solidFill>
              </a:rPr>
              <a:t>Monitionseinkauf</a:t>
            </a:r>
            <a:endParaRPr lang="de-DE" sz="1600" dirty="0">
              <a:solidFill>
                <a:srgbClr val="FFFFFF"/>
              </a:solidFill>
            </a:endParaRPr>
          </a:p>
          <a:p>
            <a:r>
              <a:rPr lang="de-DE" sz="1600" dirty="0">
                <a:solidFill>
                  <a:srgbClr val="FFFFFF"/>
                </a:solidFill>
              </a:rPr>
              <a:t>Arbeitsstundenzettel: ausgeben, unterschreiben, zurückgeben vor HV, Meldung aktiver Schützen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Organisation abteilungsinterner Wettkämpfe und Veranstaltungen: in RÜ mit Sportleiter und Vorstand</a:t>
            </a:r>
          </a:p>
          <a:p>
            <a:r>
              <a:rPr lang="de-DE" sz="1600" dirty="0">
                <a:solidFill>
                  <a:srgbClr val="FFFFFF"/>
                </a:solidFill>
              </a:rPr>
              <a:t>Eigenen Jahresbericht erstellen</a:t>
            </a:r>
          </a:p>
          <a:p>
            <a:endParaRPr lang="de-DE" sz="1600" dirty="0">
              <a:solidFill>
                <a:srgbClr val="FFFFFF"/>
              </a:solidFill>
            </a:endParaRPr>
          </a:p>
          <a:p>
            <a:endParaRPr lang="de-DE" sz="1600" dirty="0">
              <a:solidFill>
                <a:srgbClr val="FFFFFF"/>
              </a:solidFill>
            </a:endParaRPr>
          </a:p>
          <a:p>
            <a:endParaRPr lang="de-DE" sz="1600" dirty="0">
              <a:solidFill>
                <a:srgbClr val="FFFFFF"/>
              </a:solidFill>
            </a:endParaRPr>
          </a:p>
          <a:p>
            <a:endParaRPr lang="de-DE" sz="1600" dirty="0">
              <a:solidFill>
                <a:srgbClr val="FFFFFF"/>
              </a:solidFill>
            </a:endParaRP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9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 Abteilungsleiter Pistole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50899"/>
            <a:ext cx="11090274" cy="5442509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25m-Bahn incl. dort befindlichen Gerätschaften (z.B. Duell-Anlage): 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in Ordnung halten, Mängel in ggf. eigenem </a:t>
            </a:r>
            <a:r>
              <a:rPr lang="de-DE" sz="1600" dirty="0" err="1">
                <a:solidFill>
                  <a:srgbClr val="FFFFFF"/>
                </a:solidFill>
              </a:rPr>
              <a:t>ArbDienst</a:t>
            </a:r>
            <a:r>
              <a:rPr lang="de-DE" sz="1600" dirty="0">
                <a:solidFill>
                  <a:srgbClr val="FFFFFF"/>
                </a:solidFill>
              </a:rPr>
              <a:t> beseitigen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Einhaltung von Sicherheit und Sport- und </a:t>
            </a:r>
            <a:r>
              <a:rPr lang="de-DE" sz="1600" dirty="0" err="1">
                <a:solidFill>
                  <a:srgbClr val="FFFFFF"/>
                </a:solidFill>
              </a:rPr>
              <a:t>Schießstandsordnung</a:t>
            </a:r>
            <a:r>
              <a:rPr lang="de-DE" sz="1600" dirty="0">
                <a:solidFill>
                  <a:srgbClr val="FFFFFF"/>
                </a:solidFill>
              </a:rPr>
              <a:t>: d.h. auch Aufsichtskalender führen, betreuen und einfordern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Vereinsmeisterschaft: in Abstimmung mit Sportleiter und den </a:t>
            </a:r>
            <a:r>
              <a:rPr lang="de-DE" sz="1600" dirty="0" err="1">
                <a:solidFill>
                  <a:srgbClr val="FFFFFF"/>
                </a:solidFill>
              </a:rPr>
              <a:t>AbtLeitern</a:t>
            </a:r>
            <a:r>
              <a:rPr lang="de-DE" sz="1600" dirty="0">
                <a:solidFill>
                  <a:srgbClr val="FFFFFF"/>
                </a:solidFill>
              </a:rPr>
              <a:t> organisieren, umsetzen und Ergebnisse melden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Vereinsinternes Training organisieren: Monatswertung auf Papier</a:t>
            </a:r>
          </a:p>
          <a:p>
            <a:r>
              <a:rPr lang="de-DE" sz="1600" dirty="0">
                <a:solidFill>
                  <a:srgbClr val="FFFFFF"/>
                </a:solidFill>
              </a:rPr>
              <a:t>Waffenwart für Waffen in Tresoren der 25m-Bahn (auch zugehörige Vereins-WBK verwalten)</a:t>
            </a:r>
          </a:p>
          <a:p>
            <a:r>
              <a:rPr lang="de-DE" sz="1600" dirty="0">
                <a:solidFill>
                  <a:srgbClr val="FFFFFF"/>
                </a:solidFill>
              </a:rPr>
              <a:t>Gewehr- und </a:t>
            </a:r>
            <a:r>
              <a:rPr lang="de-DE" sz="1600" dirty="0" err="1">
                <a:solidFill>
                  <a:srgbClr val="FFFFFF"/>
                </a:solidFill>
              </a:rPr>
              <a:t>Monitionsausgabe</a:t>
            </a:r>
            <a:r>
              <a:rPr lang="de-DE" sz="1600" dirty="0">
                <a:solidFill>
                  <a:srgbClr val="FFFFFF"/>
                </a:solidFill>
              </a:rPr>
              <a:t> incl. Führen von Kassen- und </a:t>
            </a:r>
            <a:r>
              <a:rPr lang="de-DE" sz="1600" dirty="0" err="1">
                <a:solidFill>
                  <a:srgbClr val="FFFFFF"/>
                </a:solidFill>
              </a:rPr>
              <a:t>Monitionsbuch</a:t>
            </a:r>
            <a:endParaRPr lang="de-DE" sz="1600" dirty="0">
              <a:solidFill>
                <a:srgbClr val="FFFFFF"/>
              </a:solidFill>
            </a:endParaRPr>
          </a:p>
          <a:p>
            <a:r>
              <a:rPr lang="de-DE" sz="1600" dirty="0">
                <a:solidFill>
                  <a:srgbClr val="FFFFFF"/>
                </a:solidFill>
              </a:rPr>
              <a:t>Scheiben- und </a:t>
            </a:r>
            <a:r>
              <a:rPr lang="de-DE" sz="1600" dirty="0" err="1">
                <a:solidFill>
                  <a:srgbClr val="FFFFFF"/>
                </a:solidFill>
              </a:rPr>
              <a:t>Monitionseinkauf</a:t>
            </a:r>
            <a:endParaRPr lang="de-DE" sz="1600" dirty="0">
              <a:solidFill>
                <a:srgbClr val="FFFFFF"/>
              </a:solidFill>
            </a:endParaRPr>
          </a:p>
          <a:p>
            <a:r>
              <a:rPr lang="de-DE" sz="1600" dirty="0">
                <a:solidFill>
                  <a:srgbClr val="FFFFFF"/>
                </a:solidFill>
              </a:rPr>
              <a:t>Arbeitsstundenzettel: ausgeben, unterschreiben, zurückgeben vor HV, Meldung aktiver Schützen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Organisation abteilungsinterner Wettkämpfe und Veranstaltungen: in RÜ mit Sportleiter und Vorstand</a:t>
            </a:r>
          </a:p>
          <a:p>
            <a:r>
              <a:rPr lang="de-DE" sz="1600" dirty="0">
                <a:solidFill>
                  <a:srgbClr val="FFFFFF"/>
                </a:solidFill>
              </a:rPr>
              <a:t>Eigenen Jahresbericht erstellen</a:t>
            </a:r>
          </a:p>
          <a:p>
            <a:endParaRPr lang="de-DE" sz="1600" dirty="0">
              <a:solidFill>
                <a:srgbClr val="FFFFFF"/>
              </a:solidFill>
            </a:endParaRPr>
          </a:p>
          <a:p>
            <a:endParaRPr lang="de-DE" sz="1600" dirty="0">
              <a:solidFill>
                <a:srgbClr val="FFFFFF"/>
              </a:solidFill>
            </a:endParaRPr>
          </a:p>
          <a:p>
            <a:endParaRPr lang="de-DE" sz="1600" dirty="0">
              <a:solidFill>
                <a:srgbClr val="FFFFFF"/>
              </a:solidFill>
            </a:endParaRPr>
          </a:p>
          <a:p>
            <a:endParaRPr lang="de-DE" sz="1600" dirty="0">
              <a:solidFill>
                <a:srgbClr val="FFFFFF"/>
              </a:solidFill>
            </a:endParaRP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 Abteilungsleiter Bogen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72845"/>
            <a:ext cx="11090274" cy="5471769"/>
          </a:xfrm>
        </p:spPr>
        <p:txBody>
          <a:bodyPr>
            <a:normAutofit lnSpcReduction="10000"/>
          </a:bodyPr>
          <a:lstStyle/>
          <a:p>
            <a:r>
              <a:rPr lang="de-DE" sz="1700" dirty="0">
                <a:solidFill>
                  <a:srgbClr val="FFFFFF"/>
                </a:solidFill>
              </a:rPr>
              <a:t>Bogenhalle und Bogenwiese incl. dort befindlichen Gerätschaften (z.B. Scheibenwagen): </a:t>
            </a:r>
            <a:br>
              <a:rPr lang="de-DE" sz="1700" dirty="0">
                <a:solidFill>
                  <a:srgbClr val="FFFFFF"/>
                </a:solidFill>
              </a:rPr>
            </a:br>
            <a:r>
              <a:rPr lang="de-DE" sz="1700" dirty="0">
                <a:solidFill>
                  <a:srgbClr val="FFFFFF"/>
                </a:solidFill>
              </a:rPr>
              <a:t>in Ordnung halten, Mängel in ggf. eigenem </a:t>
            </a:r>
            <a:r>
              <a:rPr lang="de-DE" sz="1700" dirty="0" err="1">
                <a:solidFill>
                  <a:srgbClr val="FFFFFF"/>
                </a:solidFill>
              </a:rPr>
              <a:t>ArbDienst</a:t>
            </a:r>
            <a:r>
              <a:rPr lang="de-DE" sz="1700" dirty="0">
                <a:solidFill>
                  <a:srgbClr val="FFFFFF"/>
                </a:solidFill>
              </a:rPr>
              <a:t> beseitigen</a:t>
            </a:r>
          </a:p>
          <a:p>
            <a:r>
              <a:rPr lang="de-DE" sz="1700" dirty="0">
                <a:solidFill>
                  <a:srgbClr val="FFFFFF"/>
                </a:solidFill>
              </a:rPr>
              <a:t>Einhaltung von Sicherheit und Sportordnung: betreuen und einfordern</a:t>
            </a:r>
          </a:p>
          <a:p>
            <a:r>
              <a:rPr lang="de-DE" sz="1700" dirty="0">
                <a:solidFill>
                  <a:srgbClr val="FFFFFF"/>
                </a:solidFill>
              </a:rPr>
              <a:t>Vereinsmeisterschaft Halle und Freiluft: in Abstimmung mit Sportleiter und den </a:t>
            </a:r>
            <a:r>
              <a:rPr lang="de-DE" sz="1700" dirty="0" err="1">
                <a:solidFill>
                  <a:srgbClr val="FFFFFF"/>
                </a:solidFill>
              </a:rPr>
              <a:t>AbtLeitern</a:t>
            </a:r>
            <a:r>
              <a:rPr lang="de-DE" sz="1700" dirty="0">
                <a:solidFill>
                  <a:srgbClr val="FFFFFF"/>
                </a:solidFill>
              </a:rPr>
              <a:t> organisieren, umsetzen und Ergebnisse melden</a:t>
            </a:r>
          </a:p>
          <a:p>
            <a:r>
              <a:rPr lang="de-DE" sz="1700" dirty="0">
                <a:solidFill>
                  <a:srgbClr val="FFFFFF"/>
                </a:solidFill>
              </a:rPr>
              <a:t>Vereinsinternes Training organisieren</a:t>
            </a:r>
          </a:p>
          <a:p>
            <a:r>
              <a:rPr lang="de-DE" sz="1700" dirty="0">
                <a:solidFill>
                  <a:srgbClr val="FFFFFF"/>
                </a:solidFill>
              </a:rPr>
              <a:t>Bogenwart für vereinseigene Bögen und Zubehör</a:t>
            </a:r>
          </a:p>
          <a:p>
            <a:r>
              <a:rPr lang="de-DE" sz="1700" dirty="0">
                <a:solidFill>
                  <a:srgbClr val="FFFFFF"/>
                </a:solidFill>
              </a:rPr>
              <a:t>Scheibeneinkauf</a:t>
            </a:r>
          </a:p>
          <a:p>
            <a:r>
              <a:rPr lang="de-DE" sz="1700" dirty="0">
                <a:solidFill>
                  <a:srgbClr val="FFFFFF"/>
                </a:solidFill>
              </a:rPr>
              <a:t>Arbeitsstundenzettel: ausgeben, unterschreiben, zurückgeben vor HV, Meldung aktiver Schützen</a:t>
            </a:r>
          </a:p>
          <a:p>
            <a:r>
              <a:rPr lang="de-DE" sz="1700" dirty="0">
                <a:solidFill>
                  <a:srgbClr val="FFFFFF"/>
                </a:solidFill>
              </a:rPr>
              <a:t>Organisation abteilungsinterner Wettkämpfe und Veranstaltungen: in RÜ mit Sportleiter und Vorstand</a:t>
            </a:r>
          </a:p>
          <a:p>
            <a:r>
              <a:rPr lang="de-DE" sz="1700" dirty="0">
                <a:solidFill>
                  <a:srgbClr val="FFFFFF"/>
                </a:solidFill>
              </a:rPr>
              <a:t>Sommerferienprogramm gemeinsam mit Abteilungsleiter Gewehr (incl. Blasrohr), Jugendleiter und Sportleiter</a:t>
            </a:r>
          </a:p>
          <a:p>
            <a:r>
              <a:rPr lang="de-DE" sz="1800" dirty="0">
                <a:solidFill>
                  <a:srgbClr val="FFFFFF"/>
                </a:solidFill>
              </a:rPr>
              <a:t>Eigenen Jahresbericht erstellen</a:t>
            </a:r>
          </a:p>
          <a:p>
            <a:endParaRPr lang="de-DE" sz="1700" dirty="0">
              <a:solidFill>
                <a:srgbClr val="FFFFFF"/>
              </a:solidFill>
            </a:endParaRPr>
          </a:p>
          <a:p>
            <a:endParaRPr lang="de-DE" sz="1600" dirty="0">
              <a:solidFill>
                <a:srgbClr val="FFFFFF"/>
              </a:solidFill>
            </a:endParaRP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71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 Ehren-OSM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50899"/>
            <a:ext cx="11090274" cy="4841925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Freud- und Leid-Ereignisse: Jubiläums-, Geburtstags- und Beerdigungsbesuche</a:t>
            </a:r>
          </a:p>
          <a:p>
            <a:r>
              <a:rPr lang="de-DE" sz="1600" dirty="0">
                <a:solidFill>
                  <a:srgbClr val="FFFFFF"/>
                </a:solidFill>
              </a:rPr>
              <a:t>Teilnahme Kreis- und Landesschützentag (im Umkreis von 50 km)</a:t>
            </a:r>
          </a:p>
          <a:p>
            <a:r>
              <a:rPr lang="de-DE" sz="1600" dirty="0">
                <a:solidFill>
                  <a:srgbClr val="FFFFFF"/>
                </a:solidFill>
              </a:rPr>
              <a:t>Repräsentative Vertretung des Vereins nach Außen</a:t>
            </a: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8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 Beisitzer Schopf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72845"/>
            <a:ext cx="11090274" cy="4819979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Organisation Winterwanderung</a:t>
            </a:r>
          </a:p>
          <a:p>
            <a:r>
              <a:rPr lang="de-DE" sz="1600" dirty="0">
                <a:solidFill>
                  <a:srgbClr val="FFFFFF"/>
                </a:solidFill>
              </a:rPr>
              <a:t>Unterstützung Umsetzung Arbeitsdienste: Organisation gemeinsam mit Beisitzer Bernecker, 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Materialabstimmung und Einkauf</a:t>
            </a: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 Beisitzer Bernecker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72845"/>
            <a:ext cx="11090274" cy="4819979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Unterstützung Umsetzung Arbeitsdienste: Organisation gemeinsam mit Beisitzer Schopf, 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Materialabstimmung und Einkauf, </a:t>
            </a:r>
            <a:r>
              <a:rPr lang="de-DE" sz="1600">
                <a:solidFill>
                  <a:srgbClr val="FFFFFF"/>
                </a:solidFill>
              </a:rPr>
              <a:t>Organisation Verpflegung</a:t>
            </a:r>
            <a:endParaRPr lang="de-DE" sz="1600" dirty="0">
              <a:solidFill>
                <a:srgbClr val="FFFFFF"/>
              </a:solidFill>
            </a:endParaRPr>
          </a:p>
          <a:p>
            <a:endParaRPr lang="de-DE" sz="1600" dirty="0">
              <a:solidFill>
                <a:srgbClr val="FFFFFF"/>
              </a:solidFill>
            </a:endParaRP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9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 Beisitzer Öffentlichkeitsarbeit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65531"/>
            <a:ext cx="11090274" cy="4827294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Ansprechpartner für Personen von Außen </a:t>
            </a:r>
            <a:r>
              <a:rPr lang="de-DE" sz="1600" dirty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de-DE" sz="1600" dirty="0" err="1">
                <a:solidFill>
                  <a:srgbClr val="FFFFFF"/>
                </a:solidFill>
                <a:sym typeface="Wingdings" panose="05000000000000000000" pitchFamily="2" charset="2"/>
              </a:rPr>
              <a:t>first</a:t>
            </a:r>
            <a:r>
              <a:rPr lang="de-DE" sz="1600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FFFFFF"/>
                </a:solidFill>
                <a:sym typeface="Wingdings" panose="05000000000000000000" pitchFamily="2" charset="2"/>
              </a:rPr>
              <a:t>point</a:t>
            </a:r>
            <a:r>
              <a:rPr lang="de-DE" sz="1600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FFFFFF"/>
                </a:solidFill>
                <a:sym typeface="Wingdings" panose="05000000000000000000" pitchFamily="2" charset="2"/>
              </a:rPr>
              <a:t>of</a:t>
            </a:r>
            <a:r>
              <a:rPr lang="de-DE" sz="1600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FFFFFF"/>
                </a:solidFill>
                <a:sym typeface="Wingdings" panose="05000000000000000000" pitchFamily="2" charset="2"/>
              </a:rPr>
              <a:t>contact</a:t>
            </a:r>
            <a:r>
              <a:rPr lang="de-DE" sz="1600" dirty="0">
                <a:solidFill>
                  <a:srgbClr val="FFFFFF"/>
                </a:solidFill>
                <a:sym typeface="Wingdings" panose="05000000000000000000" pitchFamily="2" charset="2"/>
              </a:rPr>
              <a:t>…</a:t>
            </a:r>
            <a:endParaRPr lang="de-DE" sz="1600" dirty="0">
              <a:solidFill>
                <a:srgbClr val="FFFFFF"/>
              </a:solidFill>
            </a:endParaRPr>
          </a:p>
          <a:p>
            <a:r>
              <a:rPr lang="de-DE" sz="1600" dirty="0">
                <a:solidFill>
                  <a:srgbClr val="FFFFFF"/>
                </a:solidFill>
              </a:rPr>
              <a:t>Medien betreuen: gelbes </a:t>
            </a:r>
            <a:r>
              <a:rPr lang="de-DE" sz="1600" dirty="0" err="1">
                <a:solidFill>
                  <a:srgbClr val="FFFFFF"/>
                </a:solidFill>
              </a:rPr>
              <a:t>Bläddle</a:t>
            </a:r>
            <a:r>
              <a:rPr lang="de-DE" sz="1600" dirty="0">
                <a:solidFill>
                  <a:srgbClr val="FFFFFF"/>
                </a:solidFill>
              </a:rPr>
              <a:t>, Presse, Facebook, Homepage, Insta, Schaukästen auf unserem Gelände und in </a:t>
            </a:r>
            <a:r>
              <a:rPr lang="de-DE" sz="1600" dirty="0" err="1">
                <a:solidFill>
                  <a:srgbClr val="FFFFFF"/>
                </a:solidFill>
              </a:rPr>
              <a:t>Strüba</a:t>
            </a:r>
            <a:r>
              <a:rPr lang="de-DE" sz="1600" dirty="0">
                <a:solidFill>
                  <a:srgbClr val="FFFFFF"/>
                </a:solidFill>
              </a:rPr>
              <a:t>…</a:t>
            </a:r>
          </a:p>
          <a:p>
            <a:r>
              <a:rPr lang="de-DE" sz="1600" dirty="0">
                <a:solidFill>
                  <a:srgbClr val="FFFFFF"/>
                </a:solidFill>
              </a:rPr>
              <a:t>CI-Vorlagen entwerfen und in Abstimmung mit Vorstand einführen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Jahresbericht: Themen sammeln, auf Vorstandsmitglieder zugehen, layouten, </a:t>
            </a:r>
            <a:r>
              <a:rPr lang="de-DE" sz="1600" dirty="0" err="1">
                <a:solidFill>
                  <a:srgbClr val="FFFFFF"/>
                </a:solidFill>
              </a:rPr>
              <a:t>Example</a:t>
            </a:r>
            <a:r>
              <a:rPr lang="de-DE" sz="1600" dirty="0">
                <a:solidFill>
                  <a:srgbClr val="FFFFFF"/>
                </a:solidFill>
              </a:rPr>
              <a:t>-Print,…</a:t>
            </a:r>
          </a:p>
          <a:p>
            <a:r>
              <a:rPr lang="de-DE" sz="1600" dirty="0">
                <a:solidFill>
                  <a:srgbClr val="FFFFFF"/>
                </a:solidFill>
              </a:rPr>
              <a:t>Homepage (neu) aufsetzen</a:t>
            </a: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7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 Beisitzer Waffenrecht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65531"/>
            <a:ext cx="11090274" cy="4827294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Neuerungen im Waffenrecht im Vorstand und Verein bekannt machen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Referenten-Entwürfe sichten / im Auge behalten, wenn notwendig</a:t>
            </a:r>
          </a:p>
          <a:p>
            <a:r>
              <a:rPr lang="de-DE" sz="1600" dirty="0">
                <a:solidFill>
                  <a:srgbClr val="FFFFFF"/>
                </a:solidFill>
              </a:rPr>
              <a:t>Ggf. Stellungsnahmen für Verbände verfassen und in Abstimmung mit Vorstand übergeben</a:t>
            </a: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8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Mögliche Projekte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65531"/>
            <a:ext cx="11090274" cy="5420562"/>
          </a:xfrm>
        </p:spPr>
        <p:txBody>
          <a:bodyPr>
            <a:normAutofit lnSpcReduction="10000"/>
          </a:bodyPr>
          <a:lstStyle/>
          <a:p>
            <a:r>
              <a:rPr lang="de-DE" sz="1600" dirty="0" err="1">
                <a:solidFill>
                  <a:srgbClr val="FFFFFF"/>
                </a:solidFill>
              </a:rPr>
              <a:t>MicroSoft</a:t>
            </a:r>
            <a:r>
              <a:rPr lang="de-DE" sz="1600" dirty="0">
                <a:solidFill>
                  <a:srgbClr val="FFFFFF"/>
                </a:solidFill>
              </a:rPr>
              <a:t> Office365: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Thema </a:t>
            </a:r>
            <a:r>
              <a:rPr lang="de-DE" sz="1600" dirty="0" err="1">
                <a:solidFill>
                  <a:srgbClr val="FFFFFF"/>
                </a:solidFill>
              </a:rPr>
              <a:t>MicroSoft</a:t>
            </a:r>
            <a:r>
              <a:rPr lang="de-DE" sz="1600" dirty="0">
                <a:solidFill>
                  <a:srgbClr val="FFFFFF"/>
                </a:solidFill>
              </a:rPr>
              <a:t> Office365 oder andere </a:t>
            </a:r>
            <a:r>
              <a:rPr lang="de-DE" sz="1600" dirty="0" err="1">
                <a:solidFill>
                  <a:srgbClr val="FFFFFF"/>
                </a:solidFill>
              </a:rPr>
              <a:t>DatenCloud</a:t>
            </a:r>
            <a:r>
              <a:rPr lang="de-DE" sz="1600" dirty="0">
                <a:solidFill>
                  <a:srgbClr val="FFFFFF"/>
                </a:solidFill>
              </a:rPr>
              <a:t> für uns recherchieren und einführen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Jubiläumsfestausschuss: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ein Beisitzer sucht sich aus dem Verein, möglichst aus allen Abteilungen noch ein oder zwei Mitstreiter, die Lust haben, das Jubiläumsjahr vorzudenken, zu planen, Ideen entwickeln, etc.</a:t>
            </a:r>
          </a:p>
          <a:p>
            <a:r>
              <a:rPr lang="de-DE" sz="1600" dirty="0">
                <a:solidFill>
                  <a:srgbClr val="FFFFFF"/>
                </a:solidFill>
              </a:rPr>
              <a:t>Unseren Verein attraktiver für Dritte gestalten: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Ideen entwickeln, welche Verbände additiv zu uns passen würden. Welche Voraussetzungen müssen erfüllt werden? Wie könnte ein mögliches Vorstandskonstrukt aussehen?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Notwendige Bedingung: alle Verbände müssen sich zum WSV / DSB hinzufügen lassen, denn nur so ist sichergestellt, dass wir weiterhin der Bogenabteilung eine Heimat bieten, den Auflageschützen ihre Wettkämpfe ermöglichen und weiterhin Jugendarbeit betreiben können!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Hinreichende Bedingung: ein attraktiver Verein kann durch weitere Verbände Drittmittel generieren und neue Mitglieder anwerben.</a:t>
            </a:r>
          </a:p>
          <a:p>
            <a:r>
              <a:rPr lang="de-DE" sz="1600" dirty="0">
                <a:solidFill>
                  <a:srgbClr val="FFFFFF"/>
                </a:solidFill>
              </a:rPr>
              <a:t>Homepage: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neue attraktive und leicht zu wartende Homepage für uns</a:t>
            </a:r>
          </a:p>
          <a:p>
            <a:r>
              <a:rPr lang="de-DE" sz="1600" dirty="0">
                <a:solidFill>
                  <a:srgbClr val="FFFFFF"/>
                </a:solidFill>
              </a:rPr>
              <a:t>Öffentlichkeitsarbeit: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solange der Beisitzer nicht besetzt ist, sollte eine Gruppe sich mal Gedanken machen, was, wann, wieviel z.B. ins Gelbe </a:t>
            </a:r>
            <a:r>
              <a:rPr lang="de-DE" sz="1600" dirty="0" err="1">
                <a:solidFill>
                  <a:srgbClr val="FFFFFF"/>
                </a:solidFill>
              </a:rPr>
              <a:t>Bläddle</a:t>
            </a:r>
            <a:r>
              <a:rPr lang="de-DE" sz="1600" dirty="0">
                <a:solidFill>
                  <a:srgbClr val="FFFFFF"/>
                </a:solidFill>
              </a:rPr>
              <a:t> kommt. Idee: Präsenz zeigen!</a:t>
            </a:r>
          </a:p>
          <a:p>
            <a:endParaRPr lang="de-DE" sz="1600" dirty="0">
              <a:solidFill>
                <a:srgbClr val="FFFFFF"/>
              </a:solidFill>
            </a:endParaRP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4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1280EEE-B211-2E30-77DF-CF7AA5CC7348}"/>
              </a:ext>
            </a:extLst>
          </p:cNvPr>
          <p:cNvSpPr/>
          <p:nvPr/>
        </p:nvSpPr>
        <p:spPr>
          <a:xfrm>
            <a:off x="8853465" y="5138475"/>
            <a:ext cx="3261018" cy="1545945"/>
          </a:xfrm>
          <a:prstGeom prst="roundRect">
            <a:avLst/>
          </a:prstGeom>
          <a:solidFill>
            <a:srgbClr val="E5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     „Stab-Stelle“</a:t>
            </a: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96D0BFB-1743-399C-B484-011062C9E94C}"/>
              </a:ext>
            </a:extLst>
          </p:cNvPr>
          <p:cNvSpPr/>
          <p:nvPr/>
        </p:nvSpPr>
        <p:spPr>
          <a:xfrm>
            <a:off x="73321" y="1119635"/>
            <a:ext cx="12140794" cy="395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     </a:t>
            </a:r>
          </a:p>
          <a:p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Vorstand</a:t>
            </a:r>
            <a:r>
              <a:rPr lang="de-DE" sz="2000" baseline="30000" dirty="0">
                <a:solidFill>
                  <a:schemeClr val="tx1">
                    <a:lumMod val="50000"/>
                  </a:schemeClr>
                </a:solidFill>
              </a:rPr>
              <a:t>**</a:t>
            </a:r>
          </a:p>
          <a:p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C384CA05-C752-4C1F-6BAB-1EE26BC36ED5}"/>
              </a:ext>
            </a:extLst>
          </p:cNvPr>
          <p:cNvSpPr/>
          <p:nvPr/>
        </p:nvSpPr>
        <p:spPr>
          <a:xfrm>
            <a:off x="182302" y="3246730"/>
            <a:ext cx="5137127" cy="1580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     Abteilungsleiter</a:t>
            </a: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BA3769F-8830-AB0E-7A5C-16F89DA59A70}"/>
              </a:ext>
            </a:extLst>
          </p:cNvPr>
          <p:cNvSpPr/>
          <p:nvPr/>
        </p:nvSpPr>
        <p:spPr>
          <a:xfrm>
            <a:off x="4298277" y="1375768"/>
            <a:ext cx="5233427" cy="16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BGB-Vorstand</a:t>
            </a:r>
            <a:r>
              <a:rPr lang="de-DE" sz="2000" baseline="30000" dirty="0"/>
              <a:t>*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Vereins- / Vorstandsstruktur</a:t>
            </a: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0692CA29-A773-46FB-0B1A-C275620498B3}"/>
              </a:ext>
            </a:extLst>
          </p:cNvPr>
          <p:cNvSpPr/>
          <p:nvPr/>
        </p:nvSpPr>
        <p:spPr>
          <a:xfrm>
            <a:off x="4550054" y="2136032"/>
            <a:ext cx="1477670" cy="716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OSM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E202E9C-68B7-C84D-C89C-91F9D59E39AA}"/>
              </a:ext>
            </a:extLst>
          </p:cNvPr>
          <p:cNvSpPr/>
          <p:nvPr/>
        </p:nvSpPr>
        <p:spPr>
          <a:xfrm>
            <a:off x="6163269" y="2121404"/>
            <a:ext cx="1477670" cy="716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Schriftführer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8CC5F60-A56F-1D07-240A-713FEBFBB118}"/>
              </a:ext>
            </a:extLst>
          </p:cNvPr>
          <p:cNvSpPr/>
          <p:nvPr/>
        </p:nvSpPr>
        <p:spPr>
          <a:xfrm>
            <a:off x="7793339" y="2136032"/>
            <a:ext cx="1477670" cy="716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Kassier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F02DDBA-070F-2505-0A06-EF02F0EB12C7}"/>
              </a:ext>
            </a:extLst>
          </p:cNvPr>
          <p:cNvSpPr/>
          <p:nvPr/>
        </p:nvSpPr>
        <p:spPr>
          <a:xfrm>
            <a:off x="2532662" y="2121403"/>
            <a:ext cx="1477670" cy="716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SM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6D29FFD4-25C1-D16E-BB07-350775483090}"/>
              </a:ext>
            </a:extLst>
          </p:cNvPr>
          <p:cNvSpPr/>
          <p:nvPr/>
        </p:nvSpPr>
        <p:spPr>
          <a:xfrm>
            <a:off x="5420559" y="3246730"/>
            <a:ext cx="6632278" cy="15808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     Beisitzer</a:t>
            </a: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79393F81-4536-0654-5BF0-E98F5AF1ED29}"/>
              </a:ext>
            </a:extLst>
          </p:cNvPr>
          <p:cNvSpPr/>
          <p:nvPr/>
        </p:nvSpPr>
        <p:spPr>
          <a:xfrm>
            <a:off x="344199" y="3897785"/>
            <a:ext cx="1477670" cy="7164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Bogen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1929C10-7240-12EF-3A6A-3C3A38CBE51F}"/>
              </a:ext>
            </a:extLst>
          </p:cNvPr>
          <p:cNvSpPr/>
          <p:nvPr/>
        </p:nvSpPr>
        <p:spPr>
          <a:xfrm>
            <a:off x="2011681" y="3897784"/>
            <a:ext cx="1477670" cy="7164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Gewehr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2BEDD4E9-5963-7494-457B-F055D38C9BF3}"/>
              </a:ext>
            </a:extLst>
          </p:cNvPr>
          <p:cNvSpPr/>
          <p:nvPr/>
        </p:nvSpPr>
        <p:spPr>
          <a:xfrm>
            <a:off x="3679163" y="3897324"/>
            <a:ext cx="1477670" cy="7164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Pistole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6A5A06DE-1665-AEE2-FF25-D00C887C7D60}"/>
              </a:ext>
            </a:extLst>
          </p:cNvPr>
          <p:cNvSpPr/>
          <p:nvPr/>
        </p:nvSpPr>
        <p:spPr>
          <a:xfrm>
            <a:off x="5507575" y="3897324"/>
            <a:ext cx="1477670" cy="71645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Schopf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78FB46E7-C966-12C2-98C3-C83C3D8F7127}"/>
              </a:ext>
            </a:extLst>
          </p:cNvPr>
          <p:cNvSpPr/>
          <p:nvPr/>
        </p:nvSpPr>
        <p:spPr>
          <a:xfrm>
            <a:off x="7175057" y="3897324"/>
            <a:ext cx="1477670" cy="71645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Berecker</a:t>
            </a:r>
            <a:endParaRPr lang="de-DE" dirty="0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DB8E911F-DA15-F47C-44AA-CD8B878B6505}"/>
              </a:ext>
            </a:extLst>
          </p:cNvPr>
          <p:cNvSpPr/>
          <p:nvPr/>
        </p:nvSpPr>
        <p:spPr>
          <a:xfrm>
            <a:off x="8842922" y="3877036"/>
            <a:ext cx="1477670" cy="71645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Öffentlich-</a:t>
            </a:r>
            <a:r>
              <a:rPr lang="de-DE" dirty="0" err="1"/>
              <a:t>keitsarbeit</a:t>
            </a:r>
            <a:endParaRPr lang="de-DE" dirty="0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07599100-DE2B-8C3A-9AB3-24577D2035C0}"/>
              </a:ext>
            </a:extLst>
          </p:cNvPr>
          <p:cNvSpPr/>
          <p:nvPr/>
        </p:nvSpPr>
        <p:spPr>
          <a:xfrm>
            <a:off x="10494871" y="3877035"/>
            <a:ext cx="1477670" cy="71645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Waffenrecht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5653FC55-853E-EC1E-77CB-AA6FD38340ED}"/>
              </a:ext>
            </a:extLst>
          </p:cNvPr>
          <p:cNvSpPr/>
          <p:nvPr/>
        </p:nvSpPr>
        <p:spPr>
          <a:xfrm>
            <a:off x="9811638" y="2149593"/>
            <a:ext cx="1477670" cy="716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Jugendleiter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324B6B91-BCC7-25C3-7F6C-5C672D8B2CBE}"/>
              </a:ext>
            </a:extLst>
          </p:cNvPr>
          <p:cNvSpPr/>
          <p:nvPr/>
        </p:nvSpPr>
        <p:spPr>
          <a:xfrm>
            <a:off x="794297" y="2121402"/>
            <a:ext cx="1477670" cy="716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Sport- &amp; Schießleiter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C75BC86D-829D-BE20-6573-D3AF8D2A2246}"/>
              </a:ext>
            </a:extLst>
          </p:cNvPr>
          <p:cNvSpPr/>
          <p:nvPr/>
        </p:nvSpPr>
        <p:spPr>
          <a:xfrm>
            <a:off x="109734" y="5140149"/>
            <a:ext cx="8631936" cy="1545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     Projekte mit Paten aus Vorstand</a:t>
            </a: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30D6C477-A511-7AA4-CF47-D424193EE210}"/>
              </a:ext>
            </a:extLst>
          </p:cNvPr>
          <p:cNvSpPr/>
          <p:nvPr/>
        </p:nvSpPr>
        <p:spPr>
          <a:xfrm>
            <a:off x="457738" y="5827315"/>
            <a:ext cx="1802277" cy="6076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Attraktiver Verein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7148EFB5-EE95-4CB9-0CC0-1FF760A71415}"/>
              </a:ext>
            </a:extLst>
          </p:cNvPr>
          <p:cNvSpPr/>
          <p:nvPr/>
        </p:nvSpPr>
        <p:spPr>
          <a:xfrm>
            <a:off x="2512090" y="5827314"/>
            <a:ext cx="1802277" cy="6076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MS Office365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A0BA9782-EA3C-877B-2DDA-C6BF7F9C4AAE}"/>
              </a:ext>
            </a:extLst>
          </p:cNvPr>
          <p:cNvSpPr/>
          <p:nvPr/>
        </p:nvSpPr>
        <p:spPr>
          <a:xfrm>
            <a:off x="4557285" y="5827312"/>
            <a:ext cx="1802277" cy="6076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Jubiläum 2029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BD6D7D1F-BAE6-0D7F-B8E2-E965FA7FDBC4}"/>
              </a:ext>
            </a:extLst>
          </p:cNvPr>
          <p:cNvSpPr/>
          <p:nvPr/>
        </p:nvSpPr>
        <p:spPr>
          <a:xfrm>
            <a:off x="6611637" y="5827312"/>
            <a:ext cx="1802277" cy="6076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982E671-221A-103E-EA34-7AE66F17AC9F}"/>
              </a:ext>
            </a:extLst>
          </p:cNvPr>
          <p:cNvSpPr txBox="1"/>
          <p:nvPr/>
        </p:nvSpPr>
        <p:spPr>
          <a:xfrm>
            <a:off x="221529" y="6617119"/>
            <a:ext cx="1221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Legende: *   Dopplung von Ämtern für BGB-Vorstand nicht möglich  ** Dopplung von Ämtern möglich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4A6CBA3-84F2-8BFC-C57E-0BB70E60E2EF}"/>
              </a:ext>
            </a:extLst>
          </p:cNvPr>
          <p:cNvSpPr/>
          <p:nvPr/>
        </p:nvSpPr>
        <p:spPr>
          <a:xfrm>
            <a:off x="9813595" y="5767089"/>
            <a:ext cx="1477670" cy="716453"/>
          </a:xfrm>
          <a:prstGeom prst="roundRect">
            <a:avLst/>
          </a:prstGeom>
          <a:solidFill>
            <a:srgbClr val="C93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 </a:t>
            </a:r>
            <a:r>
              <a:rPr lang="de-DE" dirty="0" err="1"/>
              <a:t>Schutzbe-auftragte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574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 OSM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243584"/>
            <a:ext cx="11497271" cy="5442509"/>
          </a:xfrm>
        </p:spPr>
        <p:txBody>
          <a:bodyPr>
            <a:normAutofit lnSpcReduction="10000"/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Gesamtkoordination des Vereins</a:t>
            </a:r>
          </a:p>
          <a:p>
            <a:r>
              <a:rPr lang="de-DE" sz="1600" dirty="0">
                <a:solidFill>
                  <a:srgbClr val="FFFFFF"/>
                </a:solidFill>
              </a:rPr>
              <a:t>Vertritt den Verein nach Innen und Außen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Vertretung des Vereins </a:t>
            </a:r>
            <a:r>
              <a:rPr lang="de-DE" sz="1600" dirty="0" err="1">
                <a:solidFill>
                  <a:srgbClr val="FFFFFF"/>
                </a:solidFill>
              </a:rPr>
              <a:t>ggü</a:t>
            </a:r>
            <a:r>
              <a:rPr lang="de-DE" sz="1600" dirty="0">
                <a:solidFill>
                  <a:srgbClr val="FFFFFF"/>
                </a:solidFill>
              </a:rPr>
              <a:t>. Dritten / Amt: z.B. Meldung ehemaliger und/oder neuer Mitglieder, WSV,…</a:t>
            </a:r>
          </a:p>
          <a:p>
            <a:r>
              <a:rPr lang="de-DE" sz="1600" dirty="0">
                <a:solidFill>
                  <a:srgbClr val="FFFFFF"/>
                </a:solidFill>
              </a:rPr>
              <a:t>Ausschuss-Sitzungen: vorbereiten, leiten, nachbereiten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gemeinsam mit Schriftführer</a:t>
            </a:r>
          </a:p>
          <a:p>
            <a:r>
              <a:rPr lang="de-DE" sz="1600" dirty="0">
                <a:solidFill>
                  <a:srgbClr val="FFFFFF"/>
                </a:solidFill>
              </a:rPr>
              <a:t>Hauptversammlung: vorbereiten, leiten, nachbereiten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gemeinsam mit Schriftführer</a:t>
            </a:r>
          </a:p>
          <a:p>
            <a:r>
              <a:rPr lang="de-DE" sz="1600" dirty="0">
                <a:solidFill>
                  <a:srgbClr val="FFFFFF"/>
                </a:solidFill>
              </a:rPr>
              <a:t>Abnahme der Schießstände: vorbereiten, mit Externem durchführen, nachbereiten, Mängel beseitigen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Vereinsregisterauszug und Notar: immer nach der Hauptversammlung</a:t>
            </a:r>
          </a:p>
          <a:p>
            <a:r>
              <a:rPr lang="de-DE" sz="1600" dirty="0">
                <a:solidFill>
                  <a:srgbClr val="FFFFFF"/>
                </a:solidFill>
              </a:rPr>
              <a:t>Beantragung Fördermittel für Trainer und weitere Aktionen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vorbereitet durch den jeweiligen Trainer bzw. Aktionsverantwortlichen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Kontrolle Tresore und Abgleich WBKs</a:t>
            </a:r>
          </a:p>
          <a:p>
            <a:r>
              <a:rPr lang="de-DE" sz="1600" dirty="0">
                <a:solidFill>
                  <a:srgbClr val="FFFFFF"/>
                </a:solidFill>
              </a:rPr>
              <a:t>Eigenen Jahresbericht verfassen</a:t>
            </a: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2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 SM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50899"/>
            <a:ext cx="11090274" cy="4841925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Stellvertretung OSM nach Innen in den Verein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Vereinskleidung anfragen und erstellen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Besuch Jubilare und Beerdigungen (in Absprache mit dem restl. Vorstand)</a:t>
            </a:r>
          </a:p>
          <a:p>
            <a:r>
              <a:rPr lang="de-DE" sz="1600" dirty="0">
                <a:solidFill>
                  <a:srgbClr val="FFFFFF"/>
                </a:solidFill>
              </a:rPr>
              <a:t>Arbeitsdienste koordinieren: Mängelliste erstellen, Personen anfragen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Eigenen Bericht für Jahresbericht verfassen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Zusammenarbeit mit Stadtarchiv: "Ahnenforschung" und Festschrift</a:t>
            </a:r>
          </a:p>
          <a:p>
            <a:r>
              <a:rPr lang="de-DE" sz="1600" dirty="0">
                <a:solidFill>
                  <a:srgbClr val="FFFFFF"/>
                </a:solidFill>
              </a:rPr>
              <a:t>Vorstandspate Projekt „Organisation Tag der offenen Tür“, „Organisation Jubiläumsfeierlichkeiten“</a:t>
            </a:r>
          </a:p>
          <a:p>
            <a:r>
              <a:rPr lang="de-DE" sz="1600" dirty="0">
                <a:solidFill>
                  <a:srgbClr val="FFFFFF"/>
                </a:solidFill>
              </a:rPr>
              <a:t>EH-Nachweise: einsehen, prüfen, anfragen,… bei Trainern und allen regelmäßig ehrenamtlich tätigen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Schieß- und Standaufsicht: anfragen, prüfen, abheften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Lehrgänge dafür koordinieren</a:t>
            </a:r>
          </a:p>
          <a:p>
            <a:endParaRPr lang="de-DE" sz="1600" dirty="0">
              <a:solidFill>
                <a:srgbClr val="FFFFFF"/>
              </a:solidFill>
            </a:endParaRP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1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 Kassier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65531"/>
            <a:ext cx="11090274" cy="4827294"/>
          </a:xfrm>
        </p:spPr>
        <p:txBody>
          <a:bodyPr>
            <a:normAutofit fontScale="92500" lnSpcReduction="10000"/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Vertreter OSM nach Außen, gleichberechtigt wie Schriftführer</a:t>
            </a:r>
          </a:p>
          <a:p>
            <a:r>
              <a:rPr lang="de-DE" sz="1600" dirty="0">
                <a:solidFill>
                  <a:srgbClr val="FFFFFF"/>
                </a:solidFill>
              </a:rPr>
              <a:t>Buchführung / Kassenführung / Rechnungen und Belege: buchen, ausbezahlen, überweisen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Buchung Drittmittel, Zuschüsse und Zuwendungen / Spenden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Zusammenarbeit mit Steuerberater</a:t>
            </a:r>
          </a:p>
          <a:p>
            <a:r>
              <a:rPr lang="de-DE" sz="1600" dirty="0">
                <a:solidFill>
                  <a:srgbClr val="FFFFFF"/>
                </a:solidFill>
              </a:rPr>
              <a:t>Aufstellen eines Haushaltsplans</a:t>
            </a:r>
          </a:p>
          <a:p>
            <a:r>
              <a:rPr lang="de-DE" sz="1600" dirty="0">
                <a:solidFill>
                  <a:srgbClr val="FFFFFF"/>
                </a:solidFill>
              </a:rPr>
              <a:t>Darlehensanträge und –</a:t>
            </a:r>
            <a:r>
              <a:rPr lang="de-DE" sz="1600" dirty="0" err="1">
                <a:solidFill>
                  <a:srgbClr val="FFFFFF"/>
                </a:solidFill>
              </a:rPr>
              <a:t>verträge</a:t>
            </a:r>
            <a:r>
              <a:rPr lang="de-DE" sz="1600" dirty="0">
                <a:solidFill>
                  <a:srgbClr val="FFFFFF"/>
                </a:solidFill>
              </a:rPr>
              <a:t> vorbereiten und gemeinsam mit OSM / BGB-Vorstand abschließen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Pachtverträge vorbereiten und gemeinsam mit OSM / BGB-Vorstand abschließen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DSGVO</a:t>
            </a:r>
          </a:p>
          <a:p>
            <a:r>
              <a:rPr lang="de-DE" sz="1600" dirty="0" err="1">
                <a:solidFill>
                  <a:srgbClr val="FFFFFF"/>
                </a:solidFill>
              </a:rPr>
              <a:t>MitCom</a:t>
            </a:r>
            <a:r>
              <a:rPr lang="de-DE" sz="1600" dirty="0">
                <a:solidFill>
                  <a:srgbClr val="FFFFFF"/>
                </a:solidFill>
              </a:rPr>
              <a:t>: Mitglieder einpflegen, </a:t>
            </a:r>
            <a:r>
              <a:rPr lang="de-DE" sz="1600" dirty="0" err="1">
                <a:solidFill>
                  <a:srgbClr val="FFFFFF"/>
                </a:solidFill>
              </a:rPr>
              <a:t>eMaillisten</a:t>
            </a:r>
            <a:r>
              <a:rPr lang="de-DE" sz="1600" dirty="0">
                <a:solidFill>
                  <a:srgbClr val="FFFFFF"/>
                </a:solidFill>
              </a:rPr>
              <a:t> pflegen,…</a:t>
            </a:r>
          </a:p>
          <a:p>
            <a:r>
              <a:rPr lang="de-DE" sz="1600" dirty="0">
                <a:solidFill>
                  <a:srgbClr val="FFFFFF"/>
                </a:solidFill>
              </a:rPr>
              <a:t>Kassenbericht für Jahresbericht und HV erstellen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Meldung unterjährig </a:t>
            </a:r>
            <a:r>
              <a:rPr lang="de-DE" sz="1600" dirty="0" err="1">
                <a:solidFill>
                  <a:srgbClr val="FFFFFF"/>
                </a:solidFill>
              </a:rPr>
              <a:t>eingetretender</a:t>
            </a:r>
            <a:r>
              <a:rPr lang="de-DE" sz="1600" dirty="0">
                <a:solidFill>
                  <a:srgbClr val="FFFFFF"/>
                </a:solidFill>
              </a:rPr>
              <a:t> und 18 Jahre alt werdender Mitglieder an Schriftführer wegen Arbeitsstunden</a:t>
            </a:r>
          </a:p>
          <a:p>
            <a:endParaRPr lang="de-DE" sz="1600" dirty="0">
              <a:solidFill>
                <a:srgbClr val="FFFFFF"/>
              </a:solidFill>
            </a:endParaRP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6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 Schriftführer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58215"/>
            <a:ext cx="11090274" cy="5464454"/>
          </a:xfrm>
        </p:spPr>
        <p:txBody>
          <a:bodyPr>
            <a:normAutofit fontScale="92500" lnSpcReduction="10000"/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Vertretung OSM nach Außen, gleichberechtigt wie Kassier</a:t>
            </a:r>
          </a:p>
          <a:p>
            <a:r>
              <a:rPr lang="de-DE" sz="1600" dirty="0">
                <a:solidFill>
                  <a:srgbClr val="FFFFFF"/>
                </a:solidFill>
              </a:rPr>
              <a:t>Vorstandssitzungen: Einladung in Absprache mit OSM erstellen, verschicken, Themenwünsche aufnehmen,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Protokoll schreiben und verschicken; Protokolle archivieren, Aufgaben nachhalten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Hauptversammlung: Einladung in Absprache mit OSM erstellen, verschicken, Themenwünsche aufnehmen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Protokoll schreiben und verschicken; Protokolle archivieren, Aufgaben nachhalten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Jugendversammlung: Einladung in Absprache mit Jugendsprecher und Jugendleiter erstellen, verschicken, Protokoll schreiben und verschicken (auch an Vorstand), Protokolle archivieren, Aufgaben nachhalten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Eigenen Jahresbericht erstellen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Arbeitsstundenzettel: erstellen, über Abt-Leiter ausgeben, auswerten und in HV vorstellen. Nach Auswertung offene Beträge an Kassier weitergeben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Meldung der Vereinsaktivitäten an Stadt Weinstadt: z.B. Tag der offenen Tür, Schützenfest, etc.</a:t>
            </a:r>
          </a:p>
          <a:p>
            <a:r>
              <a:rPr lang="de-DE" sz="1600" dirty="0">
                <a:solidFill>
                  <a:srgbClr val="FFFFFF"/>
                </a:solidFill>
              </a:rPr>
              <a:t>Meldung Updates Ansprechpartner </a:t>
            </a:r>
            <a:r>
              <a:rPr lang="de-DE" sz="1600" dirty="0" err="1">
                <a:solidFill>
                  <a:srgbClr val="FFFFFF"/>
                </a:solidFill>
              </a:rPr>
              <a:t>ggü</a:t>
            </a:r>
            <a:r>
              <a:rPr lang="de-DE" sz="1600" dirty="0">
                <a:solidFill>
                  <a:srgbClr val="FFFFFF"/>
                </a:solidFill>
              </a:rPr>
              <a:t>. Kreis, sofern nicht online selbst </a:t>
            </a:r>
            <a:r>
              <a:rPr lang="de-DE" sz="1600" dirty="0" err="1">
                <a:solidFill>
                  <a:srgbClr val="FFFFFF"/>
                </a:solidFill>
              </a:rPr>
              <a:t>einpflegbar</a:t>
            </a:r>
            <a:r>
              <a:rPr lang="de-DE" sz="1600" dirty="0">
                <a:solidFill>
                  <a:srgbClr val="FFFFFF"/>
                </a:solidFill>
              </a:rPr>
              <a:t>…</a:t>
            </a:r>
          </a:p>
          <a:p>
            <a:r>
              <a:rPr lang="de-DE" sz="1600" dirty="0">
                <a:solidFill>
                  <a:srgbClr val="FFFFFF"/>
                </a:solidFill>
              </a:rPr>
              <a:t>Briefkasten leeren und Post verteilen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Notar-Termin vereinbaren nach Hauptversammlung</a:t>
            </a:r>
          </a:p>
          <a:p>
            <a:endParaRPr lang="de-DE" sz="1600" dirty="0">
              <a:solidFill>
                <a:srgbClr val="FFFFFF"/>
              </a:solidFill>
            </a:endParaRP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0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 BGB-Vorstand gemeinsam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65530"/>
            <a:ext cx="11090274" cy="5669280"/>
          </a:xfrm>
        </p:spPr>
        <p:txBody>
          <a:bodyPr>
            <a:normAutofit fontScale="92500" lnSpcReduction="10000"/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Organ der Vertretung nach Außen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Vereins-</a:t>
            </a:r>
            <a:r>
              <a:rPr lang="de-DE" sz="1600" dirty="0" err="1">
                <a:solidFill>
                  <a:srgbClr val="FFFFFF"/>
                </a:solidFill>
              </a:rPr>
              <a:t>eMails</a:t>
            </a:r>
            <a:r>
              <a:rPr lang="de-DE" sz="1600" dirty="0">
                <a:solidFill>
                  <a:srgbClr val="FFFFFF"/>
                </a:solidFill>
              </a:rPr>
              <a:t> schreiben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Satzungs- und Ordnungsänderungen vorbereiten und in jeweiligen Gremien zur Abstimmung bringen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Einhaltung des Budgetplans prüfen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Stellenbeschreibung </a:t>
            </a:r>
            <a:r>
              <a:rPr lang="de-DE" sz="1600" dirty="0" err="1">
                <a:solidFill>
                  <a:srgbClr val="FFFFFF"/>
                </a:solidFill>
              </a:rPr>
              <a:t>forführen</a:t>
            </a:r>
            <a:r>
              <a:rPr lang="de-DE" sz="1600" dirty="0">
                <a:solidFill>
                  <a:srgbClr val="FFFFFF"/>
                </a:solidFill>
              </a:rPr>
              <a:t>, um Nachbesetzung von Ämtern zu moderieren, Kandidaten ansprechen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Aktenschrank sichten, ordnen, aufräumen; gemeinsam mit restl. BGB-Vorstand</a:t>
            </a:r>
          </a:p>
          <a:p>
            <a:r>
              <a:rPr lang="de-DE" sz="1600" dirty="0">
                <a:solidFill>
                  <a:srgbClr val="FFFFFF"/>
                </a:solidFill>
              </a:rPr>
              <a:t>Handwerkerleistungen: anfragen, vergleichen, beauftragen (nach Abstimmung im Vorstand)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Überwachung der Handwerker-DL ggf. von dafür bestellten Personen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Wartungsverträge Flüssiggas, Heizung und Kanal: beauftragen, erneuern, überwachen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Baumaterial für Arbeitsdienste: organisieren und ggf. über Dritte bereitstellen lassen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Gemeinderatssitzungen bei Notwendigkeit besuchen (Abordnung benennen)</a:t>
            </a:r>
          </a:p>
          <a:p>
            <a:r>
              <a:rPr lang="de-DE" sz="1600" dirty="0">
                <a:solidFill>
                  <a:srgbClr val="FFFFFF"/>
                </a:solidFill>
              </a:rPr>
              <a:t>Delegierte entsenden: zu Kreisschützentag, Landesschützentag (Umkreis von ~50 km), etc. (müssen nach Celle-Urteil namentlich bekannt sein)</a:t>
            </a:r>
          </a:p>
          <a:p>
            <a:r>
              <a:rPr lang="de-DE" sz="1600" dirty="0">
                <a:solidFill>
                  <a:srgbClr val="FFFFFF"/>
                </a:solidFill>
              </a:rPr>
              <a:t>Ausschankgenehmigung /-verlängerung für Feste (Schützenfest, Tag der offenen Tür)</a:t>
            </a:r>
          </a:p>
          <a:p>
            <a:endParaRPr lang="de-DE" sz="1600" dirty="0">
              <a:solidFill>
                <a:srgbClr val="FFFFFF"/>
              </a:solidFill>
            </a:endParaRPr>
          </a:p>
          <a:p>
            <a:endParaRPr lang="de-DE" sz="1600" dirty="0">
              <a:solidFill>
                <a:srgbClr val="FFFFFF"/>
              </a:solidFill>
            </a:endParaRP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5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 Jugendleiter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65531"/>
            <a:ext cx="11090274" cy="5435192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Jugendleiter vertritt die gesamte Jugend des Vereins</a:t>
            </a:r>
          </a:p>
          <a:p>
            <a:r>
              <a:rPr lang="de-DE" sz="1600" dirty="0">
                <a:solidFill>
                  <a:srgbClr val="FFFFFF"/>
                </a:solidFill>
              </a:rPr>
              <a:t>Ihm zur Seite steht der Jugendsprecher / die Jugendsprecherin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Sommerferienprogramm gemeinsam mit Abteilungsleiter Gewehr (incl. Blasrohr) und Bogen und Sportleiter</a:t>
            </a:r>
          </a:p>
          <a:p>
            <a:r>
              <a:rPr lang="de-DE" sz="1600" dirty="0">
                <a:solidFill>
                  <a:srgbClr val="FFFFFF"/>
                </a:solidFill>
              </a:rPr>
              <a:t>Anmeldung Turniere, insbes. Mannschaften, koordinieren und organisieren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Aktivitäten nach Vorschlägen (Jugend du/</a:t>
            </a:r>
            <a:r>
              <a:rPr lang="de-DE" sz="1600">
                <a:solidFill>
                  <a:srgbClr val="FFFFFF"/>
                </a:solidFill>
              </a:rPr>
              <a:t>oder Trainer) organisieren </a:t>
            </a:r>
            <a:r>
              <a:rPr lang="de-DE" sz="1600" dirty="0">
                <a:solidFill>
                  <a:srgbClr val="FFFFFF"/>
                </a:solidFill>
              </a:rPr>
              <a:t>und durchführen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Unterstützung </a:t>
            </a:r>
            <a:r>
              <a:rPr lang="de-DE" sz="1600" dirty="0" err="1">
                <a:solidFill>
                  <a:srgbClr val="FFFFFF"/>
                </a:solidFill>
              </a:rPr>
              <a:t>ArbDienst</a:t>
            </a:r>
            <a:r>
              <a:rPr lang="de-DE" sz="1600" dirty="0">
                <a:solidFill>
                  <a:srgbClr val="FFFFFF"/>
                </a:solidFill>
              </a:rPr>
              <a:t> (im Rahmen der Möglichkeiten und Gesetze)</a:t>
            </a:r>
          </a:p>
          <a:p>
            <a:r>
              <a:rPr lang="de-DE" sz="1600" dirty="0">
                <a:solidFill>
                  <a:srgbClr val="FFFFFF"/>
                </a:solidFill>
              </a:rPr>
              <a:t>Unterstützung </a:t>
            </a:r>
            <a:r>
              <a:rPr lang="de-DE" sz="1600" dirty="0" err="1">
                <a:solidFill>
                  <a:srgbClr val="FFFFFF"/>
                </a:solidFill>
              </a:rPr>
              <a:t>Vereinsacts</a:t>
            </a:r>
            <a:r>
              <a:rPr lang="de-DE" sz="1600" dirty="0">
                <a:solidFill>
                  <a:srgbClr val="FFFFFF"/>
                </a:solidFill>
              </a:rPr>
              <a:t> (z.B. Tag der offenen Tür) mit Helfern (im Rahmen der Möglichkeiten und Gesetze)</a:t>
            </a:r>
          </a:p>
          <a:p>
            <a:r>
              <a:rPr lang="de-DE" sz="1600" dirty="0">
                <a:solidFill>
                  <a:srgbClr val="FFFFFF"/>
                </a:solidFill>
              </a:rPr>
              <a:t>Eigenen Jahresbericht erstellen</a:t>
            </a:r>
          </a:p>
          <a:p>
            <a:pPr marL="0" indent="0">
              <a:buNone/>
            </a:pPr>
            <a:endParaRPr lang="de-DE" sz="1600" dirty="0">
              <a:solidFill>
                <a:srgbClr val="FFFFFF"/>
              </a:solidFill>
            </a:endParaRP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1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1A2-9A87-A1EB-B67A-0B01EC1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 Sportleiter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56ECFB-974C-E6B3-3947-46EAC20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43584"/>
            <a:ext cx="11090274" cy="5464453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Ehrungen beim Verband und Stadt vorbereiten und nach Vorstandsbeschluss anmelden</a:t>
            </a:r>
          </a:p>
          <a:p>
            <a:r>
              <a:rPr lang="de-DE" sz="1600" dirty="0">
                <a:solidFill>
                  <a:srgbClr val="FFFFFF"/>
                </a:solidFill>
              </a:rPr>
              <a:t>Sportleitersitzung: einladen, durchführen, (ggf. mit Schriftführer protokollieren):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notwendige Teilnehmer sind: Abteilungsleiter, Jugendleiter</a:t>
            </a:r>
          </a:p>
          <a:p>
            <a:pPr lvl="1"/>
            <a:r>
              <a:rPr lang="de-DE" sz="1600" dirty="0">
                <a:solidFill>
                  <a:srgbClr val="FFFFFF"/>
                </a:solidFill>
              </a:rPr>
              <a:t>Änderungen in der Sportordnung erkennen und weitergeben. </a:t>
            </a:r>
          </a:p>
          <a:p>
            <a:pPr lvl="1"/>
            <a:r>
              <a:rPr lang="de-DE" sz="1600" dirty="0">
                <a:solidFill>
                  <a:srgbClr val="FFFFFF"/>
                </a:solidFill>
              </a:rPr>
              <a:t>Sommerferienprogramm gemeinsam mit Abteilungsleiter Gewehr (incl. Blasrohr) und Bogen und Jugendleiter</a:t>
            </a:r>
          </a:p>
          <a:p>
            <a:pPr lvl="1"/>
            <a:r>
              <a:rPr lang="de-DE" sz="1600" dirty="0">
                <a:solidFill>
                  <a:srgbClr val="FFFFFF"/>
                </a:solidFill>
              </a:rPr>
              <a:t>Wettkämpfe / Turniere organisieren</a:t>
            </a:r>
          </a:p>
          <a:p>
            <a:pPr lvl="1"/>
            <a:r>
              <a:rPr lang="de-DE" sz="1600" dirty="0">
                <a:solidFill>
                  <a:srgbClr val="FFFFFF"/>
                </a:solidFill>
              </a:rPr>
              <a:t>Vorbereitung der Mannschaften; gemeinsam mit Abteilungsleitern </a:t>
            </a:r>
          </a:p>
          <a:p>
            <a:r>
              <a:rPr lang="de-DE" sz="1600" dirty="0">
                <a:solidFill>
                  <a:srgbClr val="FFFFFF"/>
                </a:solidFill>
              </a:rPr>
              <a:t>Wettbewerbe bekannt geben und organisieren (Kreis-, Landes- und DM-Meisterschaft, Seniorenschießen, Liga-Wettkämpfe: LG Auflage, KK Auflage, </a:t>
            </a:r>
            <a:r>
              <a:rPr lang="de-DE" sz="1600" dirty="0" err="1">
                <a:solidFill>
                  <a:srgbClr val="FFFFFF"/>
                </a:solidFill>
              </a:rPr>
              <a:t>LuPi</a:t>
            </a:r>
            <a:r>
              <a:rPr lang="de-DE" sz="1600" dirty="0">
                <a:solidFill>
                  <a:srgbClr val="FFFFFF"/>
                </a:solidFill>
              </a:rPr>
              <a:t> Auflage, </a:t>
            </a:r>
            <a:r>
              <a:rPr lang="de-DE" sz="1600" dirty="0" err="1">
                <a:solidFill>
                  <a:srgbClr val="FFFFFF"/>
                </a:solidFill>
              </a:rPr>
              <a:t>LuPi</a:t>
            </a:r>
            <a:r>
              <a:rPr lang="de-DE" sz="1600" dirty="0">
                <a:solidFill>
                  <a:srgbClr val="FFFFFF"/>
                </a:solidFill>
              </a:rPr>
              <a:t>, Biathlon, </a:t>
            </a:r>
            <a:r>
              <a:rPr lang="de-DE" sz="1600" dirty="0" err="1">
                <a:solidFill>
                  <a:srgbClr val="FFFFFF"/>
                </a:solidFill>
              </a:rPr>
              <a:t>TargetSprint</a:t>
            </a:r>
            <a:r>
              <a:rPr lang="de-DE" sz="1600" dirty="0">
                <a:solidFill>
                  <a:srgbClr val="FFFFFF"/>
                </a:solidFill>
              </a:rPr>
              <a:t> und Blasrohr)</a:t>
            </a:r>
          </a:p>
          <a:p>
            <a:r>
              <a:rPr lang="de-DE" sz="1600" dirty="0">
                <a:solidFill>
                  <a:srgbClr val="FFFFFF"/>
                </a:solidFill>
              </a:rPr>
              <a:t>Meldung zur Kreismeisterschaft erstellen und weiterleiten an den Kreis</a:t>
            </a:r>
          </a:p>
          <a:p>
            <a:r>
              <a:rPr lang="de-DE" sz="1600" dirty="0">
                <a:solidFill>
                  <a:srgbClr val="FFFFFF"/>
                </a:solidFill>
              </a:rPr>
              <a:t>Eigenen Jahresbericht erstellen</a:t>
            </a:r>
          </a:p>
          <a:p>
            <a:endParaRPr lang="de-DE" sz="1600" dirty="0">
              <a:solidFill>
                <a:srgbClr val="FFFFFF"/>
              </a:solidFill>
            </a:endParaRPr>
          </a:p>
          <a:p>
            <a:endParaRPr lang="de-DE" sz="1600" dirty="0">
              <a:solidFill>
                <a:srgbClr val="FFFFFF"/>
              </a:solidFill>
            </a:endParaRPr>
          </a:p>
          <a:p>
            <a:endParaRPr lang="de-DE" sz="1600" dirty="0">
              <a:solidFill>
                <a:srgbClr val="FFFFFF"/>
              </a:solidFill>
            </a:endParaRPr>
          </a:p>
          <a:p>
            <a:endParaRPr lang="de-DE" sz="1600" dirty="0">
              <a:solidFill>
                <a:srgbClr val="FFFFFF"/>
              </a:solidFill>
            </a:endParaRP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F0C7D4D-C437-96EE-85F3-67058E8F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34" y="265687"/>
            <a:ext cx="13807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2303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1606</Words>
  <Application>Microsoft Office PowerPoint</Application>
  <PresentationFormat>Breitbild</PresentationFormat>
  <Paragraphs>204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Sitka Heading</vt:lpstr>
      <vt:lpstr>Source Sans Pro</vt:lpstr>
      <vt:lpstr>3DFloatVTI</vt:lpstr>
      <vt:lpstr>Aufgaben im Vorstand</vt:lpstr>
      <vt:lpstr>Vereins- / Vorstandsstruktur</vt:lpstr>
      <vt:lpstr>Aufgaben OSM</vt:lpstr>
      <vt:lpstr>Aufgaben SM</vt:lpstr>
      <vt:lpstr>Aufgaben Kassier</vt:lpstr>
      <vt:lpstr>Aufgaben Schriftführer</vt:lpstr>
      <vt:lpstr>Aufgaben BGB-Vorstand gemeinsam</vt:lpstr>
      <vt:lpstr>Aufgaben Jugendleiter</vt:lpstr>
      <vt:lpstr>Aufgaben Sportleiter</vt:lpstr>
      <vt:lpstr>Aufgaben Abteilungsleiter Gewehr (incl. Blasrohr)</vt:lpstr>
      <vt:lpstr>Aufgaben Abteilungsleiter Pistole</vt:lpstr>
      <vt:lpstr>Aufgaben Abteilungsleiter Bogen</vt:lpstr>
      <vt:lpstr>Aufgaben Ehren-OSM</vt:lpstr>
      <vt:lpstr>Aufgaben Beisitzer Schopf</vt:lpstr>
      <vt:lpstr>Aufgaben Beisitzer Bernecker</vt:lpstr>
      <vt:lpstr>Aufgaben Beisitzer Öffentlichkeitsarbeit</vt:lpstr>
      <vt:lpstr>Aufgaben Beisitzer Waffenrecht</vt:lpstr>
      <vt:lpstr>Mögliche Projekte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Vorstandssitzung</dc:title>
  <dc:creator>Iris Haustein</dc:creator>
  <cp:lastModifiedBy>Iris Haustein</cp:lastModifiedBy>
  <cp:revision>5</cp:revision>
  <cp:lastPrinted>2023-05-02T14:00:22Z</cp:lastPrinted>
  <dcterms:created xsi:type="dcterms:W3CDTF">2023-04-25T19:48:36Z</dcterms:created>
  <dcterms:modified xsi:type="dcterms:W3CDTF">2023-06-13T19:41:07Z</dcterms:modified>
</cp:coreProperties>
</file>